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87" r:id="rId3"/>
    <p:sldId id="288" r:id="rId4"/>
    <p:sldId id="289" r:id="rId5"/>
    <p:sldId id="290" r:id="rId6"/>
    <p:sldId id="291" r:id="rId7"/>
    <p:sldId id="278" r:id="rId8"/>
    <p:sldId id="275" r:id="rId9"/>
    <p:sldId id="273" r:id="rId10"/>
    <p:sldId id="272" r:id="rId11"/>
    <p:sldId id="271" r:id="rId12"/>
    <p:sldId id="270" r:id="rId13"/>
    <p:sldId id="269" r:id="rId14"/>
    <p:sldId id="268" r:id="rId15"/>
    <p:sldId id="266" r:id="rId16"/>
    <p:sldId id="265" r:id="rId17"/>
    <p:sldId id="262" r:id="rId18"/>
    <p:sldId id="261" r:id="rId19"/>
    <p:sldId id="260" r:id="rId20"/>
    <p:sldId id="284" r:id="rId21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100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79181-67AD-486B-B920-0288E3F3D87C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4C4F0-456B-4F5A-8DC0-F82D0DF70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957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18436" name="Номер слайда 3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FC5CBE8-1383-494A-B8B0-9D6BDB0E9D67}" type="slidenum">
              <a:rPr lang="ru-RU" sz="1200"/>
              <a:pPr algn="r"/>
              <a:t>1</a:t>
            </a:fld>
            <a:endParaRPr lang="ru-RU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4C4F0-456B-4F5A-8DC0-F82D0DF7010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135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4C4F0-456B-4F5A-8DC0-F82D0DF7010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694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4C4F0-456B-4F5A-8DC0-F82D0DF7010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398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4C4F0-456B-4F5A-8DC0-F82D0DF7010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197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4C4F0-456B-4F5A-8DC0-F82D0DF7010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999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4C4F0-456B-4F5A-8DC0-F82D0DF7010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71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4C4F0-456B-4F5A-8DC0-F82D0DF7010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175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4C4F0-456B-4F5A-8DC0-F82D0DF7010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046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4C4F0-456B-4F5A-8DC0-F82D0DF7010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506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4C4F0-456B-4F5A-8DC0-F82D0DF7010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115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4C4F0-456B-4F5A-8DC0-F82D0DF7010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153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4C4F0-456B-4F5A-8DC0-F82D0DF7010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153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4C4F0-456B-4F5A-8DC0-F82D0DF7010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153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4C4F0-456B-4F5A-8DC0-F82D0DF7010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309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4C4F0-456B-4F5A-8DC0-F82D0DF7010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035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4C4F0-456B-4F5A-8DC0-F82D0DF7010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41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132856"/>
            <a:ext cx="87487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М</a:t>
            </a:r>
            <a:r>
              <a:rPr lang="ru-RU" sz="4000" b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атериально-техническая база                            учебного центра по подготовке                               рабочих профессий</a:t>
            </a:r>
            <a:endParaRPr lang="kk-KZ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" pitchFamily="18" charset="0"/>
              <a:cs typeface="Arial" charset="0"/>
            </a:endParaRPr>
          </a:p>
          <a:p>
            <a:pPr algn="ctr">
              <a:defRPr/>
            </a:pPr>
            <a:endParaRPr lang="kk-KZ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" pitchFamily="18" charset="0"/>
              <a:cs typeface="Arial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43834"/>
            <a:ext cx="1368151" cy="12392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297415"/>
            <a:ext cx="86409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rgbClr val="0000FF"/>
                </a:solidFill>
                <a:latin typeface="Cambria" pitchFamily="18" charset="0"/>
                <a:cs typeface="Arial" charset="0"/>
              </a:defRPr>
            </a:lvl1pPr>
          </a:lstStyle>
          <a:p>
            <a:r>
              <a:rPr lang="ru-RU" sz="1800" dirty="0"/>
              <a:t>Министерство образования и науки </a:t>
            </a:r>
            <a:r>
              <a:rPr lang="ru-RU" sz="1800" dirty="0" smtClean="0"/>
              <a:t> РК</a:t>
            </a:r>
            <a:endParaRPr lang="ru-RU" sz="1800" dirty="0"/>
          </a:p>
          <a:p>
            <a:r>
              <a:rPr lang="ru-RU" sz="1800" dirty="0"/>
              <a:t>Карагандинский государственный индустриальный университет</a:t>
            </a:r>
          </a:p>
          <a:p>
            <a:r>
              <a:rPr lang="ru-RU" sz="1800" dirty="0"/>
              <a:t>       Учебный центр по подготовке рабочих профессий </a:t>
            </a:r>
          </a:p>
          <a:p>
            <a:endParaRPr lang="ru-RU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3798243" y="5629018"/>
            <a:ext cx="196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Темиртау</a:t>
            </a:r>
            <a:r>
              <a:rPr lang="ru-RU" b="1" dirty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, </a:t>
            </a:r>
            <a:r>
              <a:rPr lang="ru-RU" b="1" dirty="0" smtClean="0">
                <a:solidFill>
                  <a:srgbClr val="0000FF"/>
                </a:solidFill>
                <a:latin typeface="Cambria" pitchFamily="18" charset="0"/>
                <a:cs typeface="Arial" charset="0"/>
              </a:rPr>
              <a:t> 2016 </a:t>
            </a:r>
            <a:endParaRPr lang="ru-RU" b="1" dirty="0">
              <a:solidFill>
                <a:srgbClr val="0000FF"/>
              </a:solidFill>
              <a:latin typeface="Cambria" pitchFamily="18" charset="0"/>
              <a:cs typeface="Arial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899592" y="358864"/>
            <a:ext cx="7643865" cy="909896"/>
          </a:xfrm>
          <a:prstGeom prst="flowChartAlternateProcess">
            <a:avLst/>
          </a:prstGeom>
          <a:gradFill rotWithShape="1">
            <a:gsLst>
              <a:gs pos="0">
                <a:schemeClr val="tx2">
                  <a:lumMod val="100000"/>
                </a:schemeClr>
              </a:gs>
              <a:gs pos="0">
                <a:srgbClr val="6779B5"/>
              </a:gs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2800" dirty="0"/>
              <a:t>Штукатур</a:t>
            </a:r>
            <a:endParaRPr lang="ru-RU" sz="2800" dirty="0"/>
          </a:p>
        </p:txBody>
      </p:sp>
      <p:pic>
        <p:nvPicPr>
          <p:cNvPr id="2050" name="Picture 2" descr="C:\Documents and Settings\H101\Рабочий стол\Альбом учебного центра от Муравьевой Е.С\фото для альбома добавить\20161214_122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285992"/>
            <a:ext cx="3143272" cy="2071702"/>
          </a:xfrm>
          <a:prstGeom prst="rect">
            <a:avLst/>
          </a:prstGeom>
          <a:noFill/>
        </p:spPr>
      </p:pic>
      <p:pic>
        <p:nvPicPr>
          <p:cNvPr id="2051" name="Picture 3" descr="C:\Documents and Settings\H101\Рабочий стол\Альбом учебного центра от Муравьевой Е.С\фото для альбома добавить\20161214_1226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4429132"/>
            <a:ext cx="3143271" cy="2163230"/>
          </a:xfrm>
          <a:prstGeom prst="rect">
            <a:avLst/>
          </a:prstGeom>
          <a:noFill/>
        </p:spPr>
      </p:pic>
      <p:pic>
        <p:nvPicPr>
          <p:cNvPr id="5" name="Рисунок 4" descr="C:\Users\Пользователь\Desktop\7460049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2143116"/>
            <a:ext cx="3357586" cy="21431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572132" y="1500174"/>
            <a:ext cx="2643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Штукатурка стен цементным раствором</a:t>
            </a:r>
          </a:p>
          <a:p>
            <a:pPr algn="ctr"/>
            <a:endParaRPr lang="ru-RU" dirty="0"/>
          </a:p>
        </p:txBody>
      </p:sp>
      <p:pic>
        <p:nvPicPr>
          <p:cNvPr id="7" name="Рисунок 6" descr="C:\Users\Пользователь\Desktop\vyravnivanie_sten_peschano_cementnym_rastvorom_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4429132"/>
            <a:ext cx="3357586" cy="20717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3042" y="1571612"/>
            <a:ext cx="2643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Строительная площадка для штукатуров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571472" y="285728"/>
            <a:ext cx="8143931" cy="911024"/>
          </a:xfrm>
          <a:prstGeom prst="flowChartAlternateProcess">
            <a:avLst/>
          </a:prstGeom>
          <a:gradFill rotWithShape="1">
            <a:gsLst>
              <a:gs pos="0">
                <a:schemeClr val="tx2">
                  <a:lumMod val="100000"/>
                </a:schemeClr>
              </a:gs>
              <a:gs pos="0">
                <a:srgbClr val="6779B5"/>
              </a:gs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2800" dirty="0"/>
              <a:t>Слесарь по ремонту оборудования котельных </a:t>
            </a:r>
          </a:p>
          <a:p>
            <a:pPr algn="ctr"/>
            <a:r>
              <a:rPr lang="ru-RU" sz="2800" dirty="0"/>
              <a:t>и пылеприготовительных цехов</a:t>
            </a:r>
            <a:endParaRPr lang="ru-RU" sz="2800" dirty="0"/>
          </a:p>
        </p:txBody>
      </p:sp>
      <p:pic>
        <p:nvPicPr>
          <p:cNvPr id="11266" name="Picture 2" descr="Изображение 080"/>
          <p:cNvPicPr>
            <a:picLocks noChangeAspect="1" noChangeArrowheads="1"/>
          </p:cNvPicPr>
          <p:nvPr/>
        </p:nvPicPr>
        <p:blipFill>
          <a:blip r:embed="rId3" cstate="print"/>
          <a:srcRect l="10106" t="7050" r="26265"/>
          <a:stretch>
            <a:fillRect/>
          </a:stretch>
        </p:blipFill>
        <p:spPr bwMode="auto">
          <a:xfrm>
            <a:off x="5786446" y="4643446"/>
            <a:ext cx="2571768" cy="203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Изображение 081"/>
          <p:cNvPicPr>
            <a:picLocks noChangeAspect="1" noChangeArrowheads="1"/>
          </p:cNvPicPr>
          <p:nvPr/>
        </p:nvPicPr>
        <p:blipFill>
          <a:blip r:embed="rId4" cstate="print"/>
          <a:srcRect l="13402" t="14511"/>
          <a:stretch>
            <a:fillRect/>
          </a:stretch>
        </p:blipFill>
        <p:spPr bwMode="auto">
          <a:xfrm>
            <a:off x="1000100" y="2285992"/>
            <a:ext cx="296227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Изображение 084"/>
          <p:cNvPicPr>
            <a:picLocks noChangeAspect="1" noChangeArrowheads="1"/>
          </p:cNvPicPr>
          <p:nvPr/>
        </p:nvPicPr>
        <p:blipFill>
          <a:blip r:embed="rId5" cstate="print"/>
          <a:srcRect l="7506" r="6766"/>
          <a:stretch>
            <a:fillRect/>
          </a:stretch>
        </p:blipFill>
        <p:spPr bwMode="auto">
          <a:xfrm>
            <a:off x="5429256" y="2285992"/>
            <a:ext cx="2705101" cy="19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Изображение 085"/>
          <p:cNvPicPr>
            <a:picLocks noChangeAspect="1" noChangeArrowheads="1"/>
          </p:cNvPicPr>
          <p:nvPr/>
        </p:nvPicPr>
        <p:blipFill>
          <a:blip r:embed="rId6" cstate="print"/>
          <a:srcRect t="13356"/>
          <a:stretch>
            <a:fillRect/>
          </a:stretch>
        </p:blipFill>
        <p:spPr bwMode="auto">
          <a:xfrm>
            <a:off x="857224" y="4572008"/>
            <a:ext cx="36576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1472" y="1714488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Стенд для изучения местных гидравлических сопротивлений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714876" y="1714488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Установка для изучения  работы газоочистного оборудования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0034" y="4143380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Изучение работы центробежных насосов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857752" y="4143380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Стенд для изучения физических свойств жидких топлив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571472" y="214290"/>
            <a:ext cx="8032976" cy="838446"/>
          </a:xfrm>
          <a:prstGeom prst="flowChartAlternateProcess">
            <a:avLst/>
          </a:prstGeom>
          <a:gradFill rotWithShape="1">
            <a:gsLst>
              <a:gs pos="0">
                <a:schemeClr val="tx2">
                  <a:lumMod val="100000"/>
                </a:schemeClr>
              </a:gs>
              <a:gs pos="0">
                <a:srgbClr val="6779B5"/>
              </a:gs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2800" dirty="0"/>
              <a:t>Слесарь по ремонту оборудования тепловых сетей</a:t>
            </a:r>
            <a:endParaRPr lang="ru-RU" sz="2800" dirty="0"/>
          </a:p>
        </p:txBody>
      </p:sp>
      <p:pic>
        <p:nvPicPr>
          <p:cNvPr id="14338" name="Picture 2" descr="Изображение 1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928802"/>
            <a:ext cx="385765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4282" y="1285860"/>
            <a:ext cx="428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Лабораторный стенд для </a:t>
            </a:r>
          </a:p>
          <a:p>
            <a:pPr algn="ctr"/>
            <a:r>
              <a:rPr lang="ru-RU" dirty="0" smtClean="0"/>
              <a:t>изучения систем отопления помещений</a:t>
            </a:r>
            <a:endParaRPr lang="ru-RU" dirty="0"/>
          </a:p>
        </p:txBody>
      </p:sp>
      <p:pic>
        <p:nvPicPr>
          <p:cNvPr id="5" name="Рисунок 4" descr="D:\Секция ТЭ\Рабочие профессии\фото для альбома по рабочим профессиям\паяльник для пластиковых труб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14488"/>
            <a:ext cx="3857652" cy="2214578"/>
          </a:xfrm>
          <a:prstGeom prst="rect">
            <a:avLst/>
          </a:prstGeom>
          <a:noFill/>
          <a:ln>
            <a:noFill/>
          </a:ln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143372" y="1285860"/>
            <a:ext cx="47863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Аппарат для сварки  пластиковых труб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8" name="Рисунок 7" descr="D:\Секция ТЭ\Рабочие профессии\фото для альбома по рабочим профессиям\Присяжная 3-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357694"/>
            <a:ext cx="3714776" cy="2286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57158" y="3929066"/>
            <a:ext cx="428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Макет системы отопления жилого дома</a:t>
            </a:r>
          </a:p>
          <a:p>
            <a:pPr algn="ctr"/>
            <a:endParaRPr lang="ru-RU" dirty="0"/>
          </a:p>
        </p:txBody>
      </p:sp>
      <p:pic>
        <p:nvPicPr>
          <p:cNvPr id="12" name="Рисунок 11" descr="D:\Секция ТЭ\Рабочие профессии\фото для альбома по рабочим профессиям\S402012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7" r="-1" b="15150"/>
          <a:stretch/>
        </p:blipFill>
        <p:spPr bwMode="auto">
          <a:xfrm>
            <a:off x="4643438" y="4572008"/>
            <a:ext cx="3857652" cy="2000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643438" y="3929066"/>
            <a:ext cx="38576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Кабинет по изучению систем теплоснабжения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539552" y="260350"/>
            <a:ext cx="8072493" cy="792386"/>
          </a:xfrm>
          <a:prstGeom prst="flowChartAlternateProcess">
            <a:avLst/>
          </a:prstGeom>
          <a:gradFill rotWithShape="1">
            <a:gsLst>
              <a:gs pos="0">
                <a:schemeClr val="tx2">
                  <a:lumMod val="100000"/>
                </a:schemeClr>
              </a:gs>
              <a:gs pos="0">
                <a:srgbClr val="6779B5"/>
              </a:gs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2800" dirty="0"/>
              <a:t>Слесарь-электрик по ремонту электрооборудования</a:t>
            </a:r>
            <a:endParaRPr lang="ru-RU" sz="2800" dirty="0"/>
          </a:p>
        </p:txBody>
      </p:sp>
      <p:pic>
        <p:nvPicPr>
          <p:cNvPr id="1027" name="Picture 3" descr="Изображение 096"/>
          <p:cNvPicPr>
            <a:picLocks noChangeAspect="1" noChangeArrowheads="1"/>
          </p:cNvPicPr>
          <p:nvPr/>
        </p:nvPicPr>
        <p:blipFill>
          <a:blip r:embed="rId3" cstate="print"/>
          <a:srcRect l="3810" t="11278" r="11113" b="14905"/>
          <a:stretch>
            <a:fillRect/>
          </a:stretch>
        </p:blipFill>
        <p:spPr bwMode="auto">
          <a:xfrm>
            <a:off x="785786" y="2071678"/>
            <a:ext cx="3687863" cy="213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Изображение 101"/>
          <p:cNvPicPr>
            <a:picLocks noChangeAspect="1" noChangeArrowheads="1"/>
          </p:cNvPicPr>
          <p:nvPr/>
        </p:nvPicPr>
        <p:blipFill>
          <a:blip r:embed="rId4" cstate="print"/>
          <a:srcRect l="17940" t="7863" r="19421" b="6001"/>
          <a:stretch>
            <a:fillRect/>
          </a:stretch>
        </p:blipFill>
        <p:spPr bwMode="auto">
          <a:xfrm>
            <a:off x="5286380" y="2071678"/>
            <a:ext cx="337610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Изображение 128"/>
          <p:cNvPicPr>
            <a:picLocks noChangeAspect="1" noChangeArrowheads="1"/>
          </p:cNvPicPr>
          <p:nvPr/>
        </p:nvPicPr>
        <p:blipFill>
          <a:blip r:embed="rId5" cstate="print"/>
          <a:srcRect l="19096" t="2316" r="14076" b="30872"/>
          <a:stretch>
            <a:fillRect/>
          </a:stretch>
        </p:blipFill>
        <p:spPr bwMode="auto">
          <a:xfrm>
            <a:off x="928662" y="4262532"/>
            <a:ext cx="3500462" cy="233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Изображение 130"/>
          <p:cNvPicPr>
            <a:picLocks noChangeAspect="1" noChangeArrowheads="1"/>
          </p:cNvPicPr>
          <p:nvPr/>
        </p:nvPicPr>
        <p:blipFill>
          <a:blip r:embed="rId6" cstate="print"/>
          <a:srcRect l="12886" t="10104" r="8487" b="2586"/>
          <a:stretch>
            <a:fillRect/>
          </a:stretch>
        </p:blipFill>
        <p:spPr bwMode="auto">
          <a:xfrm>
            <a:off x="5286380" y="4143380"/>
            <a:ext cx="3357586" cy="247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85786" y="1500174"/>
            <a:ext cx="3786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Изучение  влияния различных потребителей на коэффициент мощности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357818" y="1500174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Стенд по изучению электрических цепей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755576" y="260350"/>
            <a:ext cx="7858179" cy="936402"/>
          </a:xfrm>
          <a:prstGeom prst="flowChartAlternateProcess">
            <a:avLst/>
          </a:prstGeom>
          <a:gradFill rotWithShape="1">
            <a:gsLst>
              <a:gs pos="0">
                <a:schemeClr val="tx2">
                  <a:lumMod val="100000"/>
                </a:schemeClr>
              </a:gs>
              <a:gs pos="0">
                <a:srgbClr val="6779B5"/>
              </a:gs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2800" dirty="0"/>
              <a:t>Слесарь по контрольно-измерительным </a:t>
            </a:r>
          </a:p>
          <a:p>
            <a:pPr algn="ctr"/>
            <a:r>
              <a:rPr lang="ru-RU" sz="2800" dirty="0"/>
              <a:t>приборам и автоматике</a:t>
            </a:r>
            <a:endParaRPr lang="ru-RU" sz="2800" dirty="0"/>
          </a:p>
        </p:txBody>
      </p:sp>
      <p:pic>
        <p:nvPicPr>
          <p:cNvPr id="2051" name="Picture 3" descr="Изображение 117"/>
          <p:cNvPicPr>
            <a:picLocks noChangeAspect="1" noChangeArrowheads="1"/>
          </p:cNvPicPr>
          <p:nvPr/>
        </p:nvPicPr>
        <p:blipFill>
          <a:blip r:embed="rId3" cstate="print"/>
          <a:srcRect l="6288" t="9315" r="33598" b="17960"/>
          <a:stretch>
            <a:fillRect/>
          </a:stretch>
        </p:blipFill>
        <p:spPr bwMode="auto">
          <a:xfrm>
            <a:off x="1142976" y="2071678"/>
            <a:ext cx="3286148" cy="246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Изображение 118"/>
          <p:cNvPicPr>
            <a:picLocks noChangeAspect="1" noChangeArrowheads="1"/>
          </p:cNvPicPr>
          <p:nvPr/>
        </p:nvPicPr>
        <p:blipFill>
          <a:blip r:embed="rId4" cstate="print"/>
          <a:srcRect l="8989" t="31787" r="14256" b="27930"/>
          <a:stretch>
            <a:fillRect/>
          </a:stretch>
        </p:blipFill>
        <p:spPr bwMode="auto">
          <a:xfrm>
            <a:off x="2428860" y="5000636"/>
            <a:ext cx="4899025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Изображение 115"/>
          <p:cNvPicPr>
            <a:picLocks noChangeAspect="1" noChangeArrowheads="1"/>
          </p:cNvPicPr>
          <p:nvPr/>
        </p:nvPicPr>
        <p:blipFill>
          <a:blip r:embed="rId5" cstate="print"/>
          <a:srcRect l="17587" t="3317" r="10381" b="19518"/>
          <a:stretch>
            <a:fillRect/>
          </a:stretch>
        </p:blipFill>
        <p:spPr bwMode="auto">
          <a:xfrm>
            <a:off x="5214942" y="1928802"/>
            <a:ext cx="3329805" cy="237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85786" y="1428736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Станция по изучению непрерывных процессов фирмы «</a:t>
            </a:r>
            <a:r>
              <a:rPr lang="en-US" dirty="0" err="1" smtClean="0"/>
              <a:t>Festo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857752" y="1428736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Электропневмоавтоматика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071670" y="4429132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Учебно-лабораторные стенды на микропроцессорных контроллерах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899592" y="285728"/>
            <a:ext cx="7643865" cy="839016"/>
          </a:xfrm>
          <a:prstGeom prst="flowChartAlternateProcess">
            <a:avLst/>
          </a:prstGeom>
          <a:gradFill rotWithShape="1">
            <a:gsLst>
              <a:gs pos="0">
                <a:schemeClr val="tx2">
                  <a:lumMod val="100000"/>
                </a:schemeClr>
              </a:gs>
              <a:gs pos="0">
                <a:srgbClr val="6779B5"/>
              </a:gs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2800" dirty="0"/>
              <a:t>Огнеупорщик</a:t>
            </a:r>
            <a:endParaRPr lang="ru-RU" sz="2800" dirty="0"/>
          </a:p>
        </p:txBody>
      </p:sp>
      <p:pic>
        <p:nvPicPr>
          <p:cNvPr id="8194" name="Picture 2" descr="Изображение 048"/>
          <p:cNvPicPr>
            <a:picLocks noChangeAspect="1" noChangeArrowheads="1"/>
          </p:cNvPicPr>
          <p:nvPr/>
        </p:nvPicPr>
        <p:blipFill>
          <a:blip r:embed="rId3" cstate="print"/>
          <a:srcRect l="18733" t="15604"/>
          <a:stretch>
            <a:fillRect/>
          </a:stretch>
        </p:blipFill>
        <p:spPr bwMode="auto">
          <a:xfrm>
            <a:off x="428596" y="1785926"/>
            <a:ext cx="4143404" cy="297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85786" y="4857760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Рабочая площадка по футеровке  </a:t>
            </a:r>
          </a:p>
          <a:p>
            <a:pPr algn="ctr"/>
            <a:r>
              <a:rPr lang="ru-RU" dirty="0" smtClean="0"/>
              <a:t>металлургических агрегатов</a:t>
            </a:r>
            <a:endParaRPr lang="ru-RU" dirty="0"/>
          </a:p>
        </p:txBody>
      </p:sp>
      <p:pic>
        <p:nvPicPr>
          <p:cNvPr id="1026" name="Picture 2" descr="C:\Documents and Settings\H101\Рабочий стол\дуговая электропечь для огнеупорщи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5000628" y="1785924"/>
            <a:ext cx="3929090" cy="301533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628" y="4929198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Дуговая плавильная печь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115617" y="285728"/>
            <a:ext cx="7099722" cy="1214446"/>
          </a:xfrm>
          <a:prstGeom prst="flowChartAlternateProcess">
            <a:avLst/>
          </a:prstGeom>
          <a:gradFill rotWithShape="1">
            <a:gsLst>
              <a:gs pos="0">
                <a:schemeClr val="tx2">
                  <a:lumMod val="100000"/>
                </a:schemeClr>
              </a:gs>
              <a:gs pos="0">
                <a:srgbClr val="6779B5"/>
              </a:gs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ru-RU" sz="2800" dirty="0"/>
          </a:p>
          <a:p>
            <a:pPr algn="ctr"/>
            <a:endParaRPr lang="ru-RU" sz="2800" dirty="0"/>
          </a:p>
          <a:p>
            <a:pPr algn="ctr"/>
            <a:r>
              <a:rPr lang="ru-RU" sz="2800" dirty="0"/>
              <a:t>Горновой доменной печи</a:t>
            </a:r>
          </a:p>
          <a:p>
            <a:pPr algn="ctr"/>
            <a:r>
              <a:rPr lang="ru-RU" sz="2800" dirty="0"/>
              <a:t>Водопроводчик доменной печи</a:t>
            </a:r>
          </a:p>
          <a:p>
            <a:pPr algn="ctr"/>
            <a:r>
              <a:rPr lang="ru-RU" sz="2800" dirty="0"/>
              <a:t>Газовщик доменной печи</a:t>
            </a:r>
          </a:p>
          <a:p>
            <a:pPr algn="ctr"/>
            <a:endParaRPr lang="ru-RU" sz="2800" dirty="0"/>
          </a:p>
          <a:p>
            <a:pPr algn="ctr"/>
            <a:endParaRPr lang="ru-RU" sz="2800" dirty="0"/>
          </a:p>
        </p:txBody>
      </p:sp>
      <p:pic>
        <p:nvPicPr>
          <p:cNvPr id="7170" name="Picture 2" descr="Изображение 045"/>
          <p:cNvPicPr>
            <a:picLocks noChangeAspect="1" noChangeArrowheads="1"/>
          </p:cNvPicPr>
          <p:nvPr/>
        </p:nvPicPr>
        <p:blipFill>
          <a:blip r:embed="rId3" cstate="print"/>
          <a:srcRect t="27972"/>
          <a:stretch>
            <a:fillRect/>
          </a:stretch>
        </p:blipFill>
        <p:spPr bwMode="auto">
          <a:xfrm>
            <a:off x="5072066" y="4643446"/>
            <a:ext cx="3535363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Изображение 060"/>
          <p:cNvPicPr>
            <a:picLocks noChangeAspect="1" noChangeArrowheads="1"/>
          </p:cNvPicPr>
          <p:nvPr/>
        </p:nvPicPr>
        <p:blipFill>
          <a:blip r:embed="rId4" cstate="print"/>
          <a:srcRect l="9344" t="3020" b="9732"/>
          <a:stretch>
            <a:fillRect/>
          </a:stretch>
        </p:blipFill>
        <p:spPr bwMode="auto">
          <a:xfrm>
            <a:off x="642910" y="4572008"/>
            <a:ext cx="3375158" cy="217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Изображение 061"/>
          <p:cNvPicPr>
            <a:picLocks noChangeAspect="1" noChangeArrowheads="1"/>
          </p:cNvPicPr>
          <p:nvPr/>
        </p:nvPicPr>
        <p:blipFill>
          <a:blip r:embed="rId5" cstate="print"/>
          <a:srcRect l="16368" t="-38" r="4216" b="13228"/>
          <a:stretch>
            <a:fillRect/>
          </a:stretch>
        </p:blipFill>
        <p:spPr bwMode="auto">
          <a:xfrm>
            <a:off x="5143504" y="2000240"/>
            <a:ext cx="3357586" cy="22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Изображение 066"/>
          <p:cNvPicPr>
            <a:picLocks noChangeAspect="1" noChangeArrowheads="1"/>
          </p:cNvPicPr>
          <p:nvPr/>
        </p:nvPicPr>
        <p:blipFill>
          <a:blip r:embed="rId6" cstate="print"/>
          <a:srcRect r="2896" b="16934"/>
          <a:stretch>
            <a:fillRect/>
          </a:stretch>
        </p:blipFill>
        <p:spPr bwMode="auto">
          <a:xfrm>
            <a:off x="571472" y="2000240"/>
            <a:ext cx="364172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42844" y="164305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Автоматизированный макет доменного цеха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857752" y="4214818"/>
            <a:ext cx="400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Дробильное отделение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429256" y="1643050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Нагревательная печь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42910" y="4214818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Установка очистки газа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899592" y="260350"/>
            <a:ext cx="7643865" cy="864394"/>
          </a:xfrm>
          <a:prstGeom prst="flowChartAlternateProcess">
            <a:avLst/>
          </a:prstGeom>
          <a:gradFill rotWithShape="1">
            <a:gsLst>
              <a:gs pos="0">
                <a:schemeClr val="tx2">
                  <a:lumMod val="100000"/>
                </a:schemeClr>
              </a:gs>
              <a:gs pos="0">
                <a:srgbClr val="6779B5"/>
              </a:gs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2800" dirty="0"/>
              <a:t>Сталевар конвертера</a:t>
            </a:r>
            <a:endParaRPr lang="ru-RU" sz="2800" dirty="0"/>
          </a:p>
        </p:txBody>
      </p:sp>
      <p:pic>
        <p:nvPicPr>
          <p:cNvPr id="4098" name="Picture 2" descr="Изображение 056"/>
          <p:cNvPicPr>
            <a:picLocks noChangeAspect="1" noChangeArrowheads="1"/>
          </p:cNvPicPr>
          <p:nvPr/>
        </p:nvPicPr>
        <p:blipFill>
          <a:blip r:embed="rId3" cstate="print"/>
          <a:srcRect t="6949" b="24889"/>
          <a:stretch>
            <a:fillRect/>
          </a:stretch>
        </p:blipFill>
        <p:spPr bwMode="auto">
          <a:xfrm>
            <a:off x="5000628" y="2214554"/>
            <a:ext cx="3635385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Изображение 067"/>
          <p:cNvPicPr>
            <a:picLocks noChangeAspect="1" noChangeArrowheads="1"/>
          </p:cNvPicPr>
          <p:nvPr/>
        </p:nvPicPr>
        <p:blipFill>
          <a:blip r:embed="rId4" cstate="print"/>
          <a:srcRect l="38576" r="7373"/>
          <a:stretch>
            <a:fillRect/>
          </a:stretch>
        </p:blipFill>
        <p:spPr bwMode="auto">
          <a:xfrm>
            <a:off x="642910" y="2214554"/>
            <a:ext cx="362783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42910" y="1571612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Автоматизированная модель кислородно-конвертерного цеха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00628" y="1571612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Горячая модель кислородного конвертера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899592" y="214290"/>
            <a:ext cx="7643865" cy="910454"/>
          </a:xfrm>
          <a:prstGeom prst="flowChartAlternateProcess">
            <a:avLst/>
          </a:prstGeom>
          <a:gradFill rotWithShape="1">
            <a:gsLst>
              <a:gs pos="0">
                <a:schemeClr val="tx2">
                  <a:lumMod val="100000"/>
                </a:schemeClr>
              </a:gs>
              <a:gs pos="0">
                <a:srgbClr val="6779B5"/>
              </a:gs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2800" dirty="0"/>
              <a:t>Секретарь-референт</a:t>
            </a:r>
            <a:endParaRPr lang="ru-RU" sz="2800" dirty="0"/>
          </a:p>
        </p:txBody>
      </p:sp>
      <p:pic>
        <p:nvPicPr>
          <p:cNvPr id="9218" name="Picture 2" descr="Изображение 002"/>
          <p:cNvPicPr>
            <a:picLocks noChangeAspect="1" noChangeArrowheads="1"/>
          </p:cNvPicPr>
          <p:nvPr/>
        </p:nvPicPr>
        <p:blipFill>
          <a:blip r:embed="rId2" cstate="print"/>
          <a:srcRect l="17682" t="19687"/>
          <a:stretch>
            <a:fillRect/>
          </a:stretch>
        </p:blipFill>
        <p:spPr bwMode="auto">
          <a:xfrm>
            <a:off x="285721" y="2500306"/>
            <a:ext cx="392909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Изображение 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500306"/>
            <a:ext cx="4071966" cy="288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00166" y="1844824"/>
            <a:ext cx="700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Рабочее место секретаря-референта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683568" y="214290"/>
            <a:ext cx="8001055" cy="622422"/>
          </a:xfrm>
          <a:prstGeom prst="flowChartAlternateProcess">
            <a:avLst/>
          </a:prstGeom>
          <a:gradFill rotWithShape="1">
            <a:gsLst>
              <a:gs pos="0">
                <a:schemeClr val="tx2">
                  <a:lumMod val="100000"/>
                </a:schemeClr>
              </a:gs>
              <a:gs pos="0">
                <a:srgbClr val="6779B5"/>
              </a:gs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2800" dirty="0"/>
              <a:t>Наладчик электронно-вычислительных машин</a:t>
            </a:r>
            <a:endParaRPr lang="ru-RU" sz="2800" dirty="0"/>
          </a:p>
        </p:txBody>
      </p:sp>
      <p:pic>
        <p:nvPicPr>
          <p:cNvPr id="13314" name="Picture 2" descr="Изображение 090"/>
          <p:cNvPicPr>
            <a:picLocks noChangeAspect="1" noChangeArrowheads="1"/>
          </p:cNvPicPr>
          <p:nvPr/>
        </p:nvPicPr>
        <p:blipFill>
          <a:blip r:embed="rId3" cstate="print"/>
          <a:srcRect l="10797"/>
          <a:stretch>
            <a:fillRect/>
          </a:stretch>
        </p:blipFill>
        <p:spPr bwMode="auto">
          <a:xfrm>
            <a:off x="571472" y="1500174"/>
            <a:ext cx="40005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Изображение 0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429132"/>
            <a:ext cx="400052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 descr="C:\Documents and Settings\H101\Рабочий стол\Альбом учебного центра от Муравьевой Е.С\фото для альбома добавить\IMG-20161214-WA00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1500174"/>
            <a:ext cx="4071966" cy="507209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14876" y="107154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Мастерская по ремонту компьютеров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0034" y="107154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Комплектующие компьютера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785786" y="142852"/>
            <a:ext cx="7643865" cy="765868"/>
          </a:xfrm>
          <a:prstGeom prst="flowChartAlternateProcess">
            <a:avLst/>
          </a:prstGeom>
          <a:gradFill rotWithShape="1">
            <a:gsLst>
              <a:gs pos="0">
                <a:schemeClr val="tx2">
                  <a:lumMod val="100000"/>
                </a:schemeClr>
              </a:gs>
              <a:gs pos="0">
                <a:srgbClr val="6779B5"/>
              </a:gs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dirty="0" smtClean="0"/>
              <a:t>Слесарь по ремонту автомобилей</a:t>
            </a:r>
            <a:endParaRPr lang="ru-RU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026" name="Picture 2" descr="C:\Documents and Settings\H101\Рабочий стол\фото мастерских учебного центра\Изображение 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067" y="1743172"/>
            <a:ext cx="2960789" cy="19738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21579" y="1260729"/>
            <a:ext cx="2386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Автомобиль в разрезе</a:t>
            </a:r>
            <a:endParaRPr lang="ru-RU" dirty="0"/>
          </a:p>
        </p:txBody>
      </p:sp>
      <p:pic>
        <p:nvPicPr>
          <p:cNvPr id="1028" name="Picture 4" descr="C:\Documents and Settings\H101\Рабочий стол\фото мастерских учебного центра\Изображение 028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78672" y="1718590"/>
            <a:ext cx="2133488" cy="1939535"/>
          </a:xfrm>
          <a:prstGeom prst="rect">
            <a:avLst/>
          </a:prstGeom>
          <a:noFill/>
        </p:spPr>
      </p:pic>
      <p:pic>
        <p:nvPicPr>
          <p:cNvPr id="1029" name="Picture 5" descr="C:\Documents and Settings\H101\Рабочий стол\фото мастерских учебного центра\Изображение 019.jpg"/>
          <p:cNvPicPr>
            <a:picLocks noChangeAspect="1" noChangeArrowheads="1"/>
          </p:cNvPicPr>
          <p:nvPr/>
        </p:nvPicPr>
        <p:blipFill rotWithShape="1">
          <a:blip r:embed="rId5" cstate="print"/>
          <a:srcRect l="3486"/>
          <a:stretch/>
        </p:blipFill>
        <p:spPr bwMode="auto">
          <a:xfrm>
            <a:off x="3619129" y="4377533"/>
            <a:ext cx="3371837" cy="232906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749975" y="3814316"/>
            <a:ext cx="5104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Материалы для изучения устройств автомобиля</a:t>
            </a:r>
            <a:endParaRPr lang="ru-RU" dirty="0"/>
          </a:p>
        </p:txBody>
      </p:sp>
      <p:pic>
        <p:nvPicPr>
          <p:cNvPr id="1031" name="Picture 7" descr="C:\Documents and Settings\H101\Рабочий стол\фото мастерских учебного центра\Изображение 031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9098" y="4377534"/>
            <a:ext cx="2711660" cy="232906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43059" y="3717032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Стенд для изучения системы </a:t>
            </a:r>
          </a:p>
          <a:p>
            <a:pPr algn="ctr"/>
            <a:r>
              <a:rPr lang="ru-RU" dirty="0" smtClean="0"/>
              <a:t>управления двигателем </a:t>
            </a:r>
            <a:endParaRPr lang="ru-RU" dirty="0"/>
          </a:p>
        </p:txBody>
      </p:sp>
      <p:pic>
        <p:nvPicPr>
          <p:cNvPr id="1032" name="Picture 8" descr="C:\Documents and Settings\H101\Рабочий стол\фото мастерских учебного центра\Изображение 029-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37014" y="1743171"/>
            <a:ext cx="2204424" cy="191495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619130" y="1306895"/>
            <a:ext cx="5235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Узлы и детали  автомобильного двигателя</a:t>
            </a:r>
            <a:endParaRPr lang="ru-RU" dirty="0"/>
          </a:p>
        </p:txBody>
      </p:sp>
      <p:pic>
        <p:nvPicPr>
          <p:cNvPr id="5122" name="Picture 2" descr="D:\НК-2013-19\Материалы по презентации и для сайта ТМиТ\Фото ТМиТ\Фотографии для стенда\FOTO TMT-2008\PICT197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7" r="38489" b="13060"/>
          <a:stretch/>
        </p:blipFill>
        <p:spPr bwMode="auto">
          <a:xfrm>
            <a:off x="7154195" y="4365104"/>
            <a:ext cx="1498068" cy="234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827584" y="214290"/>
            <a:ext cx="7643865" cy="766438"/>
          </a:xfrm>
          <a:prstGeom prst="flowChartAlternateProcess">
            <a:avLst/>
          </a:prstGeom>
          <a:gradFill rotWithShape="1">
            <a:gsLst>
              <a:gs pos="0">
                <a:schemeClr val="tx2">
                  <a:lumMod val="100000"/>
                </a:schemeClr>
              </a:gs>
              <a:gs pos="0">
                <a:srgbClr val="6779B5"/>
              </a:gs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2800" dirty="0"/>
              <a:t>Оператор электронно-вычислительных машин</a:t>
            </a:r>
            <a:endParaRPr lang="ru-RU" sz="2800" dirty="0"/>
          </a:p>
        </p:txBody>
      </p:sp>
      <p:pic>
        <p:nvPicPr>
          <p:cNvPr id="5121" name="Picture 1" descr="C:\Documents and Settings\H101\Рабочий стол\Альбом учебного центра от Муравьевой Е.С\фото для альбома добавить\IMG-20161214-WA00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928802"/>
            <a:ext cx="3771924" cy="37862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142873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Компьютерный класс </a:t>
            </a:r>
            <a:endParaRPr lang="ru-RU" dirty="0"/>
          </a:p>
        </p:txBody>
      </p:sp>
      <p:pic>
        <p:nvPicPr>
          <p:cNvPr id="6" name="Picture 2" descr="C:\Documents and Settings\H101\Рабочий стол\Альбом учебного центра от Муравьевой Е.С\Изображение 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928802"/>
            <a:ext cx="4071966" cy="37862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86314" y="1500174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Кабинет компьютерной грамотности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816567" y="142852"/>
            <a:ext cx="7643865" cy="837876"/>
          </a:xfrm>
          <a:prstGeom prst="flowChartAlternateProcess">
            <a:avLst/>
          </a:prstGeom>
          <a:gradFill rotWithShape="1">
            <a:gsLst>
              <a:gs pos="0">
                <a:schemeClr val="tx2">
                  <a:lumMod val="100000"/>
                </a:schemeClr>
              </a:gs>
              <a:gs pos="0">
                <a:srgbClr val="6779B5"/>
              </a:gs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2800" dirty="0"/>
              <a:t>Токарь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978838" y="1287053"/>
            <a:ext cx="266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Металлорежущие станки</a:t>
            </a:r>
            <a:endParaRPr lang="ru-RU" dirty="0"/>
          </a:p>
        </p:txBody>
      </p:sp>
      <p:pic>
        <p:nvPicPr>
          <p:cNvPr id="1026" name="Picture 2" descr="D:\НК-2013-19\Рабочая спец-2016\Фото МТБ\станок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896" y="1743699"/>
            <a:ext cx="3058316" cy="470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К-2013-19\Рабочая спец-2016\Фото МТБ\станок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037252"/>
            <a:ext cx="3738438" cy="240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НК-2013-19\Рабочая спец-2016\Фото МТБ\станок-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" r="1602" b="666"/>
          <a:stretch/>
        </p:blipFill>
        <p:spPr bwMode="auto">
          <a:xfrm>
            <a:off x="4152900" y="4037252"/>
            <a:ext cx="1571228" cy="240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НК-2013-19\Материалы по презентации и для сайта ТМиТ\Фото ТМиТ\Фотографии для стенда\Фото ТМиТ-2011\станок-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52"/>
          <a:stretch/>
        </p:blipFill>
        <p:spPr bwMode="auto">
          <a:xfrm>
            <a:off x="179512" y="1700510"/>
            <a:ext cx="3672408" cy="208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НК-2013-19\Материалы по презентации и для сайта ТМиТ\Фото ТМиТ\Фотографии для стенда\Фото ТМиТ-2011\станок-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" t="1618" b="4438"/>
          <a:stretch/>
        </p:blipFill>
        <p:spPr bwMode="auto">
          <a:xfrm>
            <a:off x="4103888" y="1718715"/>
            <a:ext cx="1551891" cy="20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827584" y="142852"/>
            <a:ext cx="7643865" cy="765868"/>
          </a:xfrm>
          <a:prstGeom prst="flowChartAlternateProcess">
            <a:avLst/>
          </a:prstGeom>
          <a:gradFill rotWithShape="1">
            <a:gsLst>
              <a:gs pos="0">
                <a:schemeClr val="tx2">
                  <a:lumMod val="100000"/>
                </a:schemeClr>
              </a:gs>
              <a:gs pos="0">
                <a:srgbClr val="6779B5"/>
              </a:gs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2800" dirty="0"/>
              <a:t>Слесарь-ремонтник</a:t>
            </a:r>
            <a:endParaRPr lang="ru-RU" sz="2800" dirty="0"/>
          </a:p>
        </p:txBody>
      </p:sp>
      <p:pic>
        <p:nvPicPr>
          <p:cNvPr id="3074" name="Picture 2" descr="C:\Documents and Settings\H101\Рабочий стол\фото мастерских учебного центра\Изображение 024-1.JPG"/>
          <p:cNvPicPr>
            <a:picLocks noChangeAspect="1" noChangeArrowheads="1"/>
          </p:cNvPicPr>
          <p:nvPr/>
        </p:nvPicPr>
        <p:blipFill rotWithShape="1">
          <a:blip r:embed="rId3"/>
          <a:srcRect l="21238" t="1705" r="3845" b="1"/>
          <a:stretch/>
        </p:blipFill>
        <p:spPr bwMode="auto">
          <a:xfrm>
            <a:off x="179511" y="1675650"/>
            <a:ext cx="2826195" cy="2073738"/>
          </a:xfrm>
          <a:prstGeom prst="rect">
            <a:avLst/>
          </a:prstGeom>
          <a:noFill/>
        </p:spPr>
      </p:pic>
      <p:pic>
        <p:nvPicPr>
          <p:cNvPr id="4" name="Picture 3" descr="C:\Documents and Settings\H101\Рабочий стол\фото мастерских учебного центра\Изображение 037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520" y="4291460"/>
            <a:ext cx="3936431" cy="2161876"/>
          </a:xfrm>
          <a:prstGeom prst="rect">
            <a:avLst/>
          </a:prstGeom>
          <a:noFill/>
        </p:spPr>
      </p:pic>
      <p:pic>
        <p:nvPicPr>
          <p:cNvPr id="3075" name="Picture 3" descr="C:\Documents and Settings\H101\Рабочий стол\фото мастерских учебного центра\Изображение 041.jpg"/>
          <p:cNvPicPr>
            <a:picLocks noChangeAspect="1" noChangeArrowheads="1"/>
          </p:cNvPicPr>
          <p:nvPr/>
        </p:nvPicPr>
        <p:blipFill rotWithShape="1">
          <a:blip r:embed="rId5" cstate="print"/>
          <a:srcRect l="25121" t="16282" r="6468"/>
          <a:stretch/>
        </p:blipFill>
        <p:spPr bwMode="auto">
          <a:xfrm>
            <a:off x="3201846" y="1675650"/>
            <a:ext cx="2594290" cy="2116538"/>
          </a:xfrm>
          <a:prstGeom prst="rect">
            <a:avLst/>
          </a:prstGeom>
          <a:noFill/>
        </p:spPr>
      </p:pic>
      <p:pic>
        <p:nvPicPr>
          <p:cNvPr id="3076" name="Picture 4" descr="C:\Documents and Settings\H101\Рабочий стол\фото мастерских учебного центра\Изображение 010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28707" y="4302193"/>
            <a:ext cx="4707789" cy="215114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47787" y="1268760"/>
            <a:ext cx="3080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Механическое оборудование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20404" y="3865347"/>
            <a:ext cx="2451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Рабочее место слесаря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328707" y="3865347"/>
            <a:ext cx="4815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Стенд маслостанции для смазки оборудования</a:t>
            </a:r>
            <a:endParaRPr lang="ru-RU" dirty="0"/>
          </a:p>
        </p:txBody>
      </p:sp>
      <p:pic>
        <p:nvPicPr>
          <p:cNvPr id="2052" name="Picture 4" descr="D:\НК-2013-19\Материалы по презентации и для сайта ТМиТ\Фото ТМиТ\Фотографии для стенда\Фото ТМиТ-2011\гидростенд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r="-355" b="2729"/>
          <a:stretch/>
        </p:blipFill>
        <p:spPr bwMode="auto">
          <a:xfrm>
            <a:off x="6014163" y="1675650"/>
            <a:ext cx="2878317" cy="207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16216" y="1268760"/>
            <a:ext cx="2224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Стенд гидропривода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899592" y="142852"/>
            <a:ext cx="7643865" cy="765868"/>
          </a:xfrm>
          <a:prstGeom prst="flowChartAlternateProcess">
            <a:avLst/>
          </a:prstGeom>
          <a:gradFill rotWithShape="1">
            <a:gsLst>
              <a:gs pos="0">
                <a:schemeClr val="tx2">
                  <a:lumMod val="100000"/>
                </a:schemeClr>
              </a:gs>
              <a:gs pos="0">
                <a:srgbClr val="6779B5"/>
              </a:gs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2800" dirty="0"/>
              <a:t>Слесарь механосборочных работ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50076" y="1196752"/>
            <a:ext cx="3080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Механическое оборудование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051720" y="4044220"/>
            <a:ext cx="566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Рабочие места </a:t>
            </a:r>
            <a:r>
              <a:rPr lang="ru-RU" dirty="0"/>
              <a:t>слесаря механосборочных работ</a:t>
            </a:r>
            <a:endParaRPr lang="ru-RU" b="1" dirty="0">
              <a:solidFill>
                <a:schemeClr val="bg1"/>
              </a:solidFill>
              <a:latin typeface="Cambria" pitchFamily="18" charset="0"/>
            </a:endParaRPr>
          </a:p>
          <a:p>
            <a:endParaRPr lang="ru-RU" dirty="0"/>
          </a:p>
        </p:txBody>
      </p:sp>
      <p:pic>
        <p:nvPicPr>
          <p:cNvPr id="4098" name="Picture 2" descr="D:\НК-2013-19\Материалы по презентации и для сайта ТМиТ\Фото ТМиТ\Фотографии для стенда\Фото ТМиТ-2011\мех-об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643050"/>
            <a:ext cx="4454349" cy="239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НК-2013-19\Рабочая спец-2016\Фото МТБ\ро-си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87089"/>
            <a:ext cx="2909693" cy="218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НК-2013-19\Рабочая спец-2016\Фото МТБ\ро-си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487089"/>
            <a:ext cx="2909695" cy="218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44897"/>
            <a:ext cx="3727893" cy="239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D:\НК-2013-19\Рабочая спец-2016\Фото МТБ\ро-си-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/>
          <a:stretch/>
        </p:blipFill>
        <p:spPr bwMode="auto">
          <a:xfrm>
            <a:off x="6300192" y="4487089"/>
            <a:ext cx="2714602" cy="214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14018" y="1187460"/>
            <a:ext cx="1963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Разборка агрегата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73034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827584" y="142852"/>
            <a:ext cx="7643865" cy="765868"/>
          </a:xfrm>
          <a:prstGeom prst="flowChartAlternateProcess">
            <a:avLst/>
          </a:prstGeom>
          <a:gradFill rotWithShape="1">
            <a:gsLst>
              <a:gs pos="0">
                <a:schemeClr val="tx2">
                  <a:lumMod val="100000"/>
                </a:schemeClr>
              </a:gs>
              <a:gs pos="0">
                <a:srgbClr val="6779B5"/>
              </a:gs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2800" dirty="0"/>
              <a:t>Слесарь-инструментальщик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830127" y="3645024"/>
            <a:ext cx="4515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Рабочие места слесаря-инструментальщика</a:t>
            </a:r>
            <a:endParaRPr lang="ru-RU" dirty="0"/>
          </a:p>
        </p:txBody>
      </p:sp>
      <p:pic>
        <p:nvPicPr>
          <p:cNvPr id="2" name="Picture 2" descr="D:\НК-2013-19\Рабочая спец-2016\Фото МТБ\стенд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76331"/>
            <a:ext cx="3389597" cy="199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НК-2013-19\Рабочая спец-2016\Фото МТБ\стенд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259" y="1606982"/>
            <a:ext cx="2066340" cy="196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НК-2013-19\Рабочая спец-2016\Фото МТБ\стенд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451" y="1589648"/>
            <a:ext cx="3334805" cy="198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НК-2013-19\Рабочая спец-2016\Фото МТБ\рм-инстр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74" y="4093735"/>
            <a:ext cx="3240009" cy="227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НК-2013-19\Материалы по презентации и для сайта ТМиТ\Фото ТМиТ\Фотографии для стенда\Фото ТМиТ-2011\ри-си-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05234"/>
            <a:ext cx="5471014" cy="226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491880" y="1178842"/>
            <a:ext cx="265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Стенды с инструментами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30337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286117" y="205390"/>
            <a:ext cx="8643997" cy="847346"/>
          </a:xfrm>
          <a:prstGeom prst="flowChartAlternateProcess">
            <a:avLst/>
          </a:prstGeom>
          <a:gradFill rotWithShape="1">
            <a:gsLst>
              <a:gs pos="0">
                <a:schemeClr val="tx2">
                  <a:lumMod val="100000"/>
                </a:schemeClr>
              </a:gs>
              <a:gs pos="0">
                <a:srgbClr val="6779B5"/>
              </a:gs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2800" dirty="0"/>
              <a:t> Кузнец (всех наименований)</a:t>
            </a:r>
          </a:p>
        </p:txBody>
      </p:sp>
      <p:pic>
        <p:nvPicPr>
          <p:cNvPr id="5122" name="Picture 2" descr="Изображение 033"/>
          <p:cNvPicPr>
            <a:picLocks noChangeAspect="1" noChangeArrowheads="1"/>
          </p:cNvPicPr>
          <p:nvPr/>
        </p:nvPicPr>
        <p:blipFill>
          <a:blip r:embed="rId2" cstate="print"/>
          <a:srcRect l="12486" t="4100" r="12766" b="14848"/>
          <a:stretch>
            <a:fillRect/>
          </a:stretch>
        </p:blipFill>
        <p:spPr bwMode="auto">
          <a:xfrm>
            <a:off x="214282" y="2143116"/>
            <a:ext cx="27559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Изображение 044"/>
          <p:cNvPicPr>
            <a:picLocks noChangeAspect="1" noChangeArrowheads="1"/>
          </p:cNvPicPr>
          <p:nvPr/>
        </p:nvPicPr>
        <p:blipFill>
          <a:blip r:embed="rId3" cstate="print"/>
          <a:srcRect l="9793" t="9563"/>
          <a:stretch>
            <a:fillRect/>
          </a:stretch>
        </p:blipFill>
        <p:spPr bwMode="auto">
          <a:xfrm>
            <a:off x="6000760" y="2214554"/>
            <a:ext cx="2894011" cy="436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Изображение 078"/>
          <p:cNvPicPr>
            <a:picLocks noChangeAspect="1" noChangeArrowheads="1"/>
          </p:cNvPicPr>
          <p:nvPr/>
        </p:nvPicPr>
        <p:blipFill>
          <a:blip r:embed="rId4" cstate="print"/>
          <a:srcRect l="44675"/>
          <a:stretch>
            <a:fillRect/>
          </a:stretch>
        </p:blipFill>
        <p:spPr bwMode="auto">
          <a:xfrm>
            <a:off x="3143240" y="3000372"/>
            <a:ext cx="257173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5720" y="1500174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Одностоечный гидравлический пресс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071802" y="2143116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Двухстоечный</a:t>
            </a:r>
            <a:r>
              <a:rPr lang="ru-RU" dirty="0" smtClean="0"/>
              <a:t> гидравлический пресс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929322" y="1571612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Пневматический молот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827584" y="260350"/>
            <a:ext cx="7643865" cy="792386"/>
          </a:xfrm>
          <a:prstGeom prst="flowChartAlternateProcess">
            <a:avLst/>
          </a:prstGeom>
          <a:gradFill rotWithShape="1">
            <a:gsLst>
              <a:gs pos="0">
                <a:schemeClr val="tx2">
                  <a:lumMod val="100000"/>
                </a:schemeClr>
              </a:gs>
              <a:gs pos="0">
                <a:srgbClr val="6779B5"/>
              </a:gs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2800" dirty="0"/>
              <a:t>Бухгалтер</a:t>
            </a:r>
            <a:endParaRPr lang="ru-RU" sz="2800" dirty="0"/>
          </a:p>
        </p:txBody>
      </p:sp>
      <p:pic>
        <p:nvPicPr>
          <p:cNvPr id="1026" name="Picture 2" descr="C:\Documents and Settings\H101\Рабочий стол\Альбом учебного центра от Муравьевой Е.С\фото для альбома добавить\IMG-20161214-WA0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143116"/>
            <a:ext cx="4071966" cy="3286148"/>
          </a:xfrm>
          <a:prstGeom prst="rect">
            <a:avLst/>
          </a:prstGeom>
          <a:noFill/>
        </p:spPr>
      </p:pic>
      <p:pic>
        <p:nvPicPr>
          <p:cNvPr id="1027" name="Picture 3" descr="C:\Documents and Settings\H101\Рабочий стол\Альбом учебного центра от Муравьевой Е.С\фото для альбома добавить\IMG-20161214-WA0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2143116"/>
            <a:ext cx="3786214" cy="32861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00430" y="1571612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Изучение 1 С бухгалтерии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827584" y="260350"/>
            <a:ext cx="7643865" cy="864394"/>
          </a:xfrm>
          <a:prstGeom prst="flowChartAlternateProcess">
            <a:avLst/>
          </a:prstGeom>
          <a:gradFill rotWithShape="1">
            <a:gsLst>
              <a:gs pos="0">
                <a:schemeClr val="tx2">
                  <a:lumMod val="100000"/>
                </a:schemeClr>
              </a:gs>
              <a:gs pos="0">
                <a:srgbClr val="6779B5"/>
              </a:gs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2800" dirty="0"/>
              <a:t>Маляр</a:t>
            </a:r>
            <a:endParaRPr lang="ru-RU" sz="2800" dirty="0"/>
          </a:p>
        </p:txBody>
      </p:sp>
      <p:pic>
        <p:nvPicPr>
          <p:cNvPr id="3" name="Рисунок 2" descr="D:\2016-2017 учебный год Балжан\допол спец\Новая папка\20161214_1223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2214554"/>
            <a:ext cx="3714776" cy="385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Пользователь\Desktop\68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3" t="15556" r="16115"/>
          <a:stretch/>
        </p:blipFill>
        <p:spPr bwMode="auto">
          <a:xfrm>
            <a:off x="4857752" y="2214554"/>
            <a:ext cx="3933844" cy="3857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2066" y="1428736"/>
            <a:ext cx="350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Малярные работы покраски стен и других поверхностей</a:t>
            </a:r>
          </a:p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1538" y="1428736"/>
            <a:ext cx="350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Строительная площадка для маляров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299</Words>
  <Application>Microsoft Office PowerPoint</Application>
  <PresentationFormat>Экран (4:3)</PresentationFormat>
  <Paragraphs>98</Paragraphs>
  <Slides>20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ProrectorUR</cp:lastModifiedBy>
  <cp:revision>69</cp:revision>
  <cp:lastPrinted>2016-12-27T11:49:37Z</cp:lastPrinted>
  <dcterms:created xsi:type="dcterms:W3CDTF">2015-12-09T16:38:59Z</dcterms:created>
  <dcterms:modified xsi:type="dcterms:W3CDTF">2016-12-27T11:54:11Z</dcterms:modified>
</cp:coreProperties>
</file>